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1" r:id="rId2"/>
    <p:sldId id="292" r:id="rId3"/>
    <p:sldId id="294" r:id="rId4"/>
    <p:sldId id="295" r:id="rId5"/>
    <p:sldId id="296" r:id="rId6"/>
    <p:sldId id="297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97184" y="8830627"/>
            <a:ext cx="3211891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1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23, 2021</a:t>
            </a:r>
          </a:p>
        </p:txBody>
      </p:sp>
    </p:spTree>
    <p:extLst>
      <p:ext uri="{BB962C8B-B14F-4D97-AF65-F5344CB8AC3E}">
        <p14:creationId xmlns:p14="http://schemas.microsoft.com/office/powerpoint/2010/main" val="386474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and regression in </a:t>
            </a:r>
            <a:r>
              <a:rPr lang="en-US" i="1" dirty="0"/>
              <a:t>R</a:t>
            </a:r>
            <a:endParaRPr lang="en-US" dirty="0"/>
          </a:p>
          <a:p>
            <a:r>
              <a:rPr lang="en-US" dirty="0"/>
              <a:t>Sampling distributions</a:t>
            </a:r>
          </a:p>
          <a:p>
            <a:r>
              <a:rPr lang="en-US" dirty="0"/>
              <a:t>A review of basic inference</a:t>
            </a:r>
          </a:p>
          <a:p>
            <a:r>
              <a:rPr lang="en-US" dirty="0"/>
              <a:t>Correlation and regression</a:t>
            </a:r>
          </a:p>
          <a:p>
            <a:r>
              <a:rPr lang="en-US" dirty="0"/>
              <a:t>Inference for regression</a:t>
            </a:r>
          </a:p>
          <a:p>
            <a:pPr lvl="1"/>
            <a:r>
              <a:rPr lang="en-US" dirty="0"/>
              <a:t>The decomposition of the sum of squares</a:t>
            </a:r>
          </a:p>
        </p:txBody>
      </p:sp>
    </p:spTree>
    <p:extLst>
      <p:ext uri="{BB962C8B-B14F-4D97-AF65-F5344CB8AC3E}">
        <p14:creationId xmlns:p14="http://schemas.microsoft.com/office/powerpoint/2010/main" val="327561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distributions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random variable happens to be a statistic, we call its distribution a “sampling distribution.”</a:t>
            </a:r>
          </a:p>
          <a:p>
            <a:r>
              <a:rPr lang="en-US" dirty="0"/>
              <a:t>That’s because the uncertainty about the statistic comes from the process of sampling.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5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limit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sampling distribution of the sample mean is normal with mean </a:t>
            </a:r>
            <a:r>
              <a:rPr lang="en-US" dirty="0">
                <a:latin typeface="Symbol" panose="05050102010706020507" pitchFamily="18" charset="2"/>
              </a:rPr>
              <a:t>m </a:t>
            </a:r>
            <a:r>
              <a:rPr lang="en-US" dirty="0"/>
              <a:t>and standard deviation </a:t>
            </a:r>
            <a:r>
              <a:rPr lang="en-US" dirty="0">
                <a:latin typeface="Symbol" panose="05050102010706020507" pitchFamily="18" charset="2"/>
              </a:rPr>
              <a:t>s/</a:t>
            </a:r>
            <a:r>
              <a:rPr lang="en-US" dirty="0">
                <a:latin typeface="Calibri" panose="020F0502020204030204" pitchFamily="34" charset="0"/>
              </a:rPr>
              <a:t>√N.</a:t>
            </a:r>
          </a:p>
          <a:p>
            <a:r>
              <a:rPr lang="en-US" dirty="0">
                <a:latin typeface="Calibri" panose="020F0502020204030204" pitchFamily="34" charset="0"/>
              </a:rPr>
              <a:t>The second part of that is always true. The “normal” part is true if the population is normal or if the sample is large enough.</a:t>
            </a:r>
          </a:p>
          <a:p>
            <a:r>
              <a:rPr lang="en-US" dirty="0">
                <a:latin typeface="Calibri" panose="020F0502020204030204" pitchFamily="34" charset="0"/>
              </a:rPr>
              <a:t>Illustration in </a:t>
            </a:r>
            <a:r>
              <a:rPr lang="en-US" i="1" dirty="0">
                <a:latin typeface="Calibri" panose="020F0502020204030204" pitchFamily="34" charset="0"/>
              </a:rPr>
              <a:t>R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4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sampling distributions in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calculate a test statistic, we need a way to assess whether it is large enough to represent evidence against the null hypothesis.</a:t>
            </a:r>
          </a:p>
          <a:p>
            <a:r>
              <a:rPr lang="en-US" dirty="0"/>
              <a:t>The sampling distribution provides the mechanism for doing that.</a:t>
            </a:r>
          </a:p>
          <a:p>
            <a:r>
              <a:rPr lang="en-US" dirty="0"/>
              <a:t>Sampling distributions tend to have the same name as the test statistics (e.g., </a:t>
            </a:r>
            <a:r>
              <a:rPr lang="en-US" i="1" dirty="0"/>
              <a:t>t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i="1" dirty="0"/>
              <a:t>chi-square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9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two-sample </a:t>
            </a:r>
            <a:r>
              <a:rPr lang="en-US" i="1" dirty="0"/>
              <a:t>t</a:t>
            </a:r>
            <a:r>
              <a:rPr lang="en-US" dirty="0"/>
              <a:t> test.</a:t>
            </a:r>
          </a:p>
          <a:p>
            <a:r>
              <a:rPr lang="en-US" dirty="0" err="1"/>
              <a:t>t.test</a:t>
            </a:r>
            <a:r>
              <a:rPr lang="en-US" dirty="0"/>
              <a:t>() in </a:t>
            </a:r>
            <a:r>
              <a:rPr lang="en-US" i="1" dirty="0"/>
              <a:t>R.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Independence between groups</a:t>
            </a:r>
          </a:p>
          <a:p>
            <a:pPr lvl="1"/>
            <a:r>
              <a:rPr lang="en-US" dirty="0"/>
              <a:t>Independence within groups</a:t>
            </a:r>
          </a:p>
          <a:p>
            <a:pPr lvl="1"/>
            <a:r>
              <a:rPr lang="en-US" dirty="0"/>
              <a:t>Equal variation in both populations</a:t>
            </a:r>
          </a:p>
          <a:p>
            <a:pPr lvl="1"/>
            <a:r>
              <a:rPr lang="en-US" dirty="0"/>
              <a:t>Both populations are normal</a:t>
            </a:r>
          </a:p>
          <a:p>
            <a:r>
              <a:rPr lang="en-US" dirty="0"/>
              <a:t>Example: Peabody conditioned on Sex</a:t>
            </a:r>
          </a:p>
        </p:txBody>
      </p:sp>
    </p:spTree>
    <p:extLst>
      <p:ext uri="{BB962C8B-B14F-4D97-AF65-F5344CB8AC3E}">
        <p14:creationId xmlns:p14="http://schemas.microsoft.com/office/powerpoint/2010/main" val="32830073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233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Default Design</vt:lpstr>
      <vt:lpstr>Psychology 105  Advanced Research Methods</vt:lpstr>
      <vt:lpstr>The plan for today </vt:lpstr>
      <vt:lpstr>Sampling distributions</vt:lpstr>
      <vt:lpstr>The central limit theorem</vt:lpstr>
      <vt:lpstr>The role of sampling distributions in inference</vt:lpstr>
      <vt:lpstr>An example of inference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45</cp:revision>
  <cp:lastPrinted>2017-10-24T15:12:14Z</cp:lastPrinted>
  <dcterms:created xsi:type="dcterms:W3CDTF">2007-01-07T21:57:11Z</dcterms:created>
  <dcterms:modified xsi:type="dcterms:W3CDTF">2021-02-23T21:20:32Z</dcterms:modified>
</cp:coreProperties>
</file>